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94" r:id="rId6"/>
    <p:sldId id="306" r:id="rId7"/>
    <p:sldId id="312" r:id="rId8"/>
    <p:sldId id="313" r:id="rId9"/>
    <p:sldId id="308" r:id="rId10"/>
    <p:sldId id="278" r:id="rId11"/>
    <p:sldId id="314" r:id="rId12"/>
    <p:sldId id="326" r:id="rId13"/>
    <p:sldId id="325" r:id="rId14"/>
    <p:sldId id="315" r:id="rId15"/>
    <p:sldId id="318" r:id="rId16"/>
    <p:sldId id="319" r:id="rId17"/>
    <p:sldId id="317" r:id="rId18"/>
    <p:sldId id="316" r:id="rId19"/>
    <p:sldId id="309" r:id="rId20"/>
    <p:sldId id="320" r:id="rId21"/>
    <p:sldId id="321" r:id="rId22"/>
    <p:sldId id="322" r:id="rId23"/>
    <p:sldId id="324" r:id="rId24"/>
    <p:sldId id="305" r:id="rId25"/>
    <p:sldId id="323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0" autoAdjust="0"/>
    <p:restoredTop sz="94671"/>
  </p:normalViewPr>
  <p:slideViewPr>
    <p:cSldViewPr snapToGrid="0">
      <p:cViewPr varScale="1">
        <p:scale>
          <a:sx n="121" d="100"/>
          <a:sy n="121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1779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0A257-B081-4972-B0CF-1F39F8714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48091-2DCD-4509-A944-5FC3CAA09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27F89-6F89-4D72-A243-A68B4122D611}" type="datetimeFigureOut">
              <a:rPr lang="en-AU" smtClean="0"/>
              <a:t>14/5/2022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56B26-2CBE-4E97-9F33-B336733FE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7CD2B-E28A-4D49-A0FA-D516F93D72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5BEA-06EA-4996-A757-E0A11090F5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613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51D79-A941-472A-B86F-4C1D5FA7235B}" type="datetimeFigureOut">
              <a:rPr lang="en-AU" smtClean="0"/>
              <a:t>14/5/2022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29E61-899D-4DEC-B2DA-C928176A2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0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0" y="373063"/>
            <a:ext cx="6120000" cy="3960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/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46DD6-3FEF-4E8E-852D-6AB87C9AE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0"/>
            <a:ext cx="1736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1" spcCol="18000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100"/>
            </a:lvl2pPr>
            <a:lvl3pPr marL="90000" indent="-90000">
              <a:defRPr sz="1100"/>
            </a:lvl3pPr>
            <a:lvl4pPr marL="180000" indent="-90000">
              <a:defRPr sz="1100"/>
            </a:lvl4pPr>
            <a:lvl5pPr marL="270000" indent="-90000"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27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tx1"/>
                </a:solidFill>
              </a:defRPr>
            </a:lvl2pPr>
            <a:lvl3pPr>
              <a:buNone/>
              <a:defRPr/>
            </a:lvl3pPr>
            <a:lvl4pPr marL="179388" indent="-179388">
              <a:buFont typeface="Arial" panose="020B0604020202020204" pitchFamily="34" charset="0"/>
              <a:buChar char="•"/>
              <a:defRPr/>
            </a:lvl4pPr>
            <a:lvl5pPr marL="357188" indent="-179388">
              <a:buFont typeface="Times New Roman" panose="02020603050405020304" pitchFamily="18" charset="0"/>
              <a:buChar char="–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000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er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9705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117324-6B4D-4511-9A09-354F37701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4076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00000"/>
            <a:ext cx="3600000" cy="27000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6000" y="323850"/>
            <a:ext cx="3528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309347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150" y="1080000"/>
            <a:ext cx="3600000" cy="3347538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000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3528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0226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32000" y="323850"/>
            <a:ext cx="5652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B4478A-1BDA-4472-A289-4B0C4E795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16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94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8460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05714D-B845-45B5-AB70-7040C72172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11687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4104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80000" y="324000"/>
            <a:ext cx="4104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248986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gge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3528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324000"/>
            <a:ext cx="3528000" cy="23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8000" y="324000"/>
            <a:ext cx="108000" cy="2304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5C4169D-51A2-418E-95CB-AE67319994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0000" y="2916000"/>
            <a:ext cx="2124000" cy="1476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51BCC0A-46D4-42B0-987C-A33E38A57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3767" y="2916000"/>
            <a:ext cx="108000" cy="1476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179250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999" y="373063"/>
            <a:ext cx="7523999" cy="3274027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A049C-4F69-43AF-8C8B-0B56DA46C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1999" y="2196000"/>
            <a:ext cx="4248000" cy="2592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2CD92-94A0-4183-91AF-1A31B8F16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61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000" y="323999"/>
            <a:ext cx="3312000" cy="1980000"/>
          </a:xfrm>
        </p:spPr>
        <p:txBody>
          <a:bodyPr/>
          <a:lstStyle>
            <a:lvl1pPr>
              <a:lnSpc>
                <a:spcPct val="80000"/>
              </a:lnSpc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4104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2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0450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4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CBDA75-3AB1-4C8B-B29D-537B8B1FA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37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260000"/>
            <a:ext cx="3960000" cy="324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4000" y="1260000"/>
            <a:ext cx="3960000" cy="324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CA85DCDF-C5A3-43A1-9E40-308CB7A5F9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CF810F9-EC51-4622-9468-3349A7AF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6379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14F034C-2451-4BE6-BB2F-13B71E82B3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FFA563F-7AE3-402E-9587-9C3CED7B3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872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956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8CE9A8DC-B386-48E5-A2B7-FF03052B9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15565A-8448-45B8-888E-3D8DE5735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6851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9702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1999" y="373063"/>
            <a:ext cx="5612607" cy="170273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2C6D-31F3-4B5D-8AEA-D378B3F6B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2138" y="1260000"/>
            <a:ext cx="5611812" cy="2921000"/>
          </a:xfrm>
        </p:spPr>
        <p:txBody>
          <a:bodyPr/>
          <a:lstStyle>
            <a:lvl1pPr>
              <a:spcAft>
                <a:spcPts val="2835"/>
              </a:spcAft>
              <a:defRPr sz="1800"/>
            </a:lvl1pPr>
            <a:lvl2pPr>
              <a:spcAft>
                <a:spcPts val="0"/>
              </a:spcAft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533D-B90B-4984-80AF-6A213C6C3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accent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818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5412E3-4376-4E7F-8689-900603DB6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Dark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892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Light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363311-D81E-4290-8966-289EB731C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88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000" y="324000"/>
            <a:ext cx="4932000" cy="414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481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58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2" spcCol="180000">
            <a:noAutofit/>
          </a:bodyPr>
          <a:lstStyle>
            <a:lvl1pPr>
              <a:defRPr sz="10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6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460000" cy="75723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800000"/>
            <a:ext cx="8460000" cy="27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4000" y="4914000"/>
            <a:ext cx="36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A9F80-8DAB-4E35-8304-FAC3410EE5CB}"/>
              </a:ext>
            </a:extLst>
          </p:cNvPr>
          <p:cNvSpPr txBox="1"/>
          <p:nvPr userDrawn="1"/>
        </p:nvSpPr>
        <p:spPr>
          <a:xfrm>
            <a:off x="-1967198" y="10969"/>
            <a:ext cx="190872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A SLIDE STYLE FROM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Home tab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Slide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layout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layout goes awry, select Reset</a:t>
            </a: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5 levels of formatted text available.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move between text  levels using the increase/decrease button on the menu above.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SLIDE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 or Texture Fill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image 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 IMAGE IN SHAPE OR ON PAGE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 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your image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Delete the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icon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the new image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REPOSITION IMAGE WITHIN SHAPE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Crop button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fit the whole image inside select FIT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use only a portion select FILL then crop, move or resize image to show properly within shape.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ADD/CHANGE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Menu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Header &amp;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Tick to activate/Untick to remove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F70BC5-DBE8-42FB-9A35-2E8AC821B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DEE85A-4266-4E69-A969-DFA7B1E1413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198" y="947672"/>
            <a:ext cx="474729" cy="161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071D7-58A8-4D10-B668-7A37D63450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3" r:id="rId3"/>
    <p:sldLayoutId id="2147483669" r:id="rId4"/>
    <p:sldLayoutId id="2147483670" r:id="rId5"/>
    <p:sldLayoutId id="2147483687" r:id="rId6"/>
    <p:sldLayoutId id="2147483671" r:id="rId7"/>
    <p:sldLayoutId id="2147483672" r:id="rId8"/>
    <p:sldLayoutId id="2147483673" r:id="rId9"/>
    <p:sldLayoutId id="2147483674" r:id="rId10"/>
    <p:sldLayoutId id="2147483677" r:id="rId11"/>
    <p:sldLayoutId id="2147483678" r:id="rId12"/>
    <p:sldLayoutId id="2147483662" r:id="rId13"/>
    <p:sldLayoutId id="2147483676" r:id="rId14"/>
    <p:sldLayoutId id="2147483675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64" r:id="rId23"/>
    <p:sldLayoutId id="2147483665" r:id="rId24"/>
    <p:sldLayoutId id="2147483666" r:id="rId25"/>
    <p:sldLayoutId id="2147483667" r:id="rId26"/>
    <p:sldLayoutId id="2147483686" r:id="rId27"/>
  </p:sldLayoutIdLs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Times New Roman" panose="02020603050405020304" pitchFamily="18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ofia Pro Light" panose="020B0000000000000000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F4046B-2D6E-4241-ACA9-D9782353F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Monetary Policy According to HANK </a:t>
            </a:r>
          </a:p>
          <a:p>
            <a:endParaRPr lang="en-US" dirty="0"/>
          </a:p>
          <a:p>
            <a:pPr lvl="1"/>
            <a:r>
              <a:rPr lang="en-US" dirty="0"/>
              <a:t>Alice Shen, Kai </a:t>
            </a:r>
            <a:r>
              <a:rPr lang="en-US" dirty="0" err="1"/>
              <a:t>Wakerman</a:t>
            </a:r>
            <a:r>
              <a:rPr lang="en-US" dirty="0"/>
              <a:t> Powell and Chris </a:t>
            </a:r>
            <a:r>
              <a:rPr lang="en-US" dirty="0" err="1"/>
              <a:t>Mornement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605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Solution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HANK …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15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3" y="189246"/>
            <a:ext cx="6300000" cy="2139553"/>
          </a:xfrm>
        </p:spPr>
        <p:txBody>
          <a:bodyPr>
            <a:normAutofit fontScale="90000"/>
          </a:bodyPr>
          <a:lstStyle/>
          <a:p>
            <a:r>
              <a:rPr lang="en-AU" dirty="0"/>
              <a:t>Policy Implications of 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237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3207476" cy="3144414"/>
          </a:xfrm>
        </p:spPr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Monetary transmission under HANK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476" y="324000"/>
            <a:ext cx="5252524" cy="4140000"/>
          </a:xfrm>
        </p:spPr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Standard RANK models target the intertemporal substitution…</a:t>
            </a:r>
          </a:p>
          <a:p>
            <a:pPr marL="285750" indent="-285750">
              <a:buFont typeface="System Font Regular"/>
              <a:buChar char="—"/>
            </a:pPr>
            <a:r>
              <a:rPr lang="en-AU" sz="1200" dirty="0"/>
              <a:t>Indirect effects of unexpected rate cut (increase in labour demand) outweigh direct effects (from intertemporal substitution)</a:t>
            </a:r>
          </a:p>
          <a:p>
            <a:pPr marL="285750" indent="-285750">
              <a:buFont typeface="System Font Regular"/>
              <a:buChar char="—"/>
            </a:pP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12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69C0F1-03E2-225E-B8A0-ADD17F8A35D6}"/>
              </a:ext>
            </a:extLst>
          </p:cNvPr>
          <p:cNvSpPr/>
          <p:nvPr/>
        </p:nvSpPr>
        <p:spPr>
          <a:xfrm>
            <a:off x="4572000" y="1576552"/>
            <a:ext cx="1219200" cy="5150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KWP</a:t>
            </a:r>
          </a:p>
        </p:txBody>
      </p:sp>
    </p:spTree>
    <p:extLst>
      <p:ext uri="{BB962C8B-B14F-4D97-AF65-F5344CB8AC3E}">
        <p14:creationId xmlns:p14="http://schemas.microsoft.com/office/powerpoint/2010/main" val="89579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and Taylor, sitting in a tree…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13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A79A62-9E40-8E57-7F78-0A4ADC6BAD40}"/>
              </a:ext>
            </a:extLst>
          </p:cNvPr>
          <p:cNvSpPr/>
          <p:nvPr/>
        </p:nvSpPr>
        <p:spPr>
          <a:xfrm>
            <a:off x="4572000" y="1576552"/>
            <a:ext cx="1219200" cy="5150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KWP</a:t>
            </a:r>
          </a:p>
        </p:txBody>
      </p:sp>
    </p:spTree>
    <p:extLst>
      <p:ext uri="{BB962C8B-B14F-4D97-AF65-F5344CB8AC3E}">
        <p14:creationId xmlns:p14="http://schemas.microsoft.com/office/powerpoint/2010/main" val="212772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Fiscal &amp; monetary policy under HANK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AU" sz="1600" dirty="0"/>
              <a:t>Failure of Ricardian equivalence implies fiscal reaction to MP is key determinant of overall size of macroeconomic response</a:t>
            </a:r>
          </a:p>
          <a:p>
            <a:pPr marL="285750" indent="-285750">
              <a:buFont typeface="System Font Regular"/>
              <a:buChar char="—"/>
            </a:pP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14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B04E0-6EE6-3D89-4A35-7F186AE63998}"/>
              </a:ext>
            </a:extLst>
          </p:cNvPr>
          <p:cNvSpPr/>
          <p:nvPr/>
        </p:nvSpPr>
        <p:spPr>
          <a:xfrm>
            <a:off x="4572000" y="1576552"/>
            <a:ext cx="1219200" cy="5150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KWP</a:t>
            </a:r>
          </a:p>
        </p:txBody>
      </p:sp>
    </p:spTree>
    <p:extLst>
      <p:ext uri="{BB962C8B-B14F-4D97-AF65-F5344CB8AC3E}">
        <p14:creationId xmlns:p14="http://schemas.microsoft.com/office/powerpoint/2010/main" val="150457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living hand-to-mouth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043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08497"/>
            <a:ext cx="6300000" cy="2139553"/>
          </a:xfrm>
        </p:spPr>
        <p:txBody>
          <a:bodyPr>
            <a:normAutofit/>
          </a:bodyPr>
          <a:lstStyle/>
          <a:p>
            <a:r>
              <a:rPr lang="en-AU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920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Lucas vs HANK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59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Micro-basis: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Sticky prices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18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25B96F-067D-7F63-A737-0C430443039D}"/>
              </a:ext>
            </a:extLst>
          </p:cNvPr>
          <p:cNvSpPr/>
          <p:nvPr/>
        </p:nvSpPr>
        <p:spPr>
          <a:xfrm>
            <a:off x="4572000" y="1576552"/>
            <a:ext cx="1219200" cy="5150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4685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Micro-basis: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Quadratic illiquid pricing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428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0CA8137-78F0-4055-A045-9F9831AD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</a:t>
            </a:fld>
            <a:endParaRPr lang="en-AU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0A68C16-530F-4DE0-8F29-92F1EC550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660EF-7BB2-E94E-B502-56C6DF062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41188"/>
              </p:ext>
            </p:extLst>
          </p:nvPr>
        </p:nvGraphicFramePr>
        <p:xfrm>
          <a:off x="324000" y="1074770"/>
          <a:ext cx="7039326" cy="190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786">
                  <a:extLst>
                    <a:ext uri="{9D8B030D-6E8A-4147-A177-3AD203B41FA5}">
                      <a16:colId xmlns:a16="http://schemas.microsoft.com/office/drawing/2014/main" val="1469162173"/>
                    </a:ext>
                  </a:extLst>
                </a:gridCol>
                <a:gridCol w="4145736">
                  <a:extLst>
                    <a:ext uri="{9D8B030D-6E8A-4147-A177-3AD203B41FA5}">
                      <a16:colId xmlns:a16="http://schemas.microsoft.com/office/drawing/2014/main" val="874234521"/>
                    </a:ext>
                  </a:extLst>
                </a:gridCol>
                <a:gridCol w="1206804">
                  <a:extLst>
                    <a:ext uri="{9D8B030D-6E8A-4147-A177-3AD203B41FA5}">
                      <a16:colId xmlns:a16="http://schemas.microsoft.com/office/drawing/2014/main" val="1543368639"/>
                    </a:ext>
                  </a:extLst>
                </a:gridCol>
              </a:tblGrid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</a:rPr>
                        <a:t>Chapter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</a:rPr>
                        <a:t>Relevant section of paper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>
                          <a:effectLst/>
                        </a:rPr>
                        <a:t>Presenter</a:t>
                      </a:r>
                      <a:endParaRPr lang="en-A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b"/>
                </a:tc>
                <a:extLst>
                  <a:ext uri="{0D108BD9-81ED-4DB2-BD59-A6C34878D82A}">
                    <a16:rowId xmlns:a16="http://schemas.microsoft.com/office/drawing/2014/main" val="1813857768"/>
                  </a:ext>
                </a:extLst>
              </a:tr>
              <a:tr h="31817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Introduction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Introduction/key research question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2379547799"/>
                  </a:ext>
                </a:extLst>
              </a:tr>
              <a:tr h="3181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Purpose and main contributions of paper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1775372363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Model Basics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947723444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Findings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666825809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1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Discussion</a:t>
                      </a: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311818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254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6FB8-5F51-2467-6DE0-67EFA67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C8B90-0FAB-D4FE-3EAC-6A018C26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5E47E-E8A6-0F89-2E92-237E40AD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1BBF13-E319-D980-6BEF-CEE772C648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 YY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6CBB90-49A7-019D-2A92-88261BFD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88" y="1250950"/>
            <a:ext cx="4064000" cy="2286000"/>
          </a:xfrm>
        </p:spPr>
      </p:pic>
    </p:spTree>
    <p:extLst>
      <p:ext uri="{BB962C8B-B14F-4D97-AF65-F5344CB8AC3E}">
        <p14:creationId xmlns:p14="http://schemas.microsoft.com/office/powerpoint/2010/main" val="378717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0581-E249-0E48-A25B-0367040A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0" y="1636333"/>
            <a:ext cx="6300000" cy="21395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A9CC1-E76D-7746-B9F8-42E9F193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584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2808000" cy="3144414"/>
          </a:xfrm>
        </p:spPr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AU" sz="1600" dirty="0"/>
              <a:t>Sergio </a:t>
            </a:r>
            <a:r>
              <a:rPr lang="en-AU" sz="1600" dirty="0" err="1"/>
              <a:t>Feijoo</a:t>
            </a:r>
            <a:r>
              <a:rPr lang="en-AU" sz="1600" dirty="0"/>
              <a:t>-Moreira, 2020. “Continuous-time dynamic programming – class notes”, Universidad Carlos III de Madrid</a:t>
            </a:r>
            <a:endParaRPr lang="en-US" sz="1300" dirty="0"/>
          </a:p>
          <a:p>
            <a:pPr marL="285750" indent="-285750">
              <a:buFont typeface="System Font Regular"/>
              <a:buChar char="—"/>
            </a:pPr>
            <a:r>
              <a:rPr lang="en-AU" sz="1600" dirty="0"/>
              <a:t>Greg Kaplan &amp; Benjamin Moll &amp; Giovanni L. </a:t>
            </a:r>
            <a:r>
              <a:rPr lang="en-AU" sz="1600" dirty="0" err="1"/>
              <a:t>Violante</a:t>
            </a:r>
            <a:r>
              <a:rPr lang="en-AU" sz="1600" dirty="0"/>
              <a:t>, 2018. "Monetary Policy According to HANK," American Economic Review, vol 108(3), pages 697-743.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173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85129"/>
            <a:ext cx="6300000" cy="2139553"/>
          </a:xfrm>
        </p:spPr>
        <p:txBody>
          <a:bodyPr>
            <a:normAutofit/>
          </a:bodyPr>
          <a:lstStyle/>
          <a:p>
            <a:r>
              <a:rPr lang="en-AU" sz="6600" dirty="0"/>
              <a:t>Who the f**** is hank?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209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43404-0804-CFA6-82D2-63F4A458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 dirty="0"/>
          </a:p>
          <a:p>
            <a:pPr marL="171450" indent="-171450">
              <a:buFont typeface="System Font Regular"/>
              <a:buChar char="—"/>
            </a:pPr>
            <a:r>
              <a:rPr lang="en-US" sz="2000" dirty="0"/>
              <a:t>HANK stands for the Hetero Number Anagram Kapital….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F97F-34E4-B23C-A451-E13F9CEB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B4E4B-FAFC-40C7-FF05-CD238F2477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720658-A83D-7921-D4D8-69271B5F9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Paper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6B23A7-966E-A86F-D273-8E7D172D783A}"/>
              </a:ext>
            </a:extLst>
          </p:cNvPr>
          <p:cNvSpPr/>
          <p:nvPr/>
        </p:nvSpPr>
        <p:spPr>
          <a:xfrm>
            <a:off x="5348400" y="2412000"/>
            <a:ext cx="1725062" cy="9187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Summarise</a:t>
            </a:r>
            <a:r>
              <a:rPr lang="en-US" dirty="0"/>
              <a:t> from all others</a:t>
            </a:r>
          </a:p>
        </p:txBody>
      </p:sp>
    </p:spTree>
    <p:extLst>
      <p:ext uri="{BB962C8B-B14F-4D97-AF65-F5344CB8AC3E}">
        <p14:creationId xmlns:p14="http://schemas.microsoft.com/office/powerpoint/2010/main" val="411262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43404-0804-CFA6-82D2-63F4A458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 dirty="0"/>
          </a:p>
          <a:p>
            <a:pPr marL="171450" indent="-171450">
              <a:buFont typeface="System Font Regular"/>
              <a:buChar char="—"/>
            </a:pPr>
            <a:r>
              <a:rPr lang="en-US" sz="2000" dirty="0"/>
              <a:t>The paper was written for XX.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F97F-34E4-B23C-A451-E13F9CEB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B4E4B-FAFC-40C7-FF05-CD238F2477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720658-A83D-7921-D4D8-69271B5F9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Paper objective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827CD-B6F2-D046-2242-13EDAE9F138E}"/>
              </a:ext>
            </a:extLst>
          </p:cNvPr>
          <p:cNvSpPr/>
          <p:nvPr/>
        </p:nvSpPr>
        <p:spPr>
          <a:xfrm>
            <a:off x="4572000" y="1576552"/>
            <a:ext cx="1219200" cy="515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</a:t>
            </a:r>
          </a:p>
        </p:txBody>
      </p:sp>
    </p:spTree>
    <p:extLst>
      <p:ext uri="{BB962C8B-B14F-4D97-AF65-F5344CB8AC3E}">
        <p14:creationId xmlns:p14="http://schemas.microsoft.com/office/powerpoint/2010/main" val="176353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3" y="189246"/>
            <a:ext cx="6300000" cy="2139553"/>
          </a:xfrm>
        </p:spPr>
        <p:txBody>
          <a:bodyPr>
            <a:normAutofit/>
          </a:bodyPr>
          <a:lstStyle/>
          <a:p>
            <a:r>
              <a:rPr lang="en-AU" dirty="0"/>
              <a:t>The HANK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681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Basics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HANK builds on the New Keynesian model taught in class.</a:t>
            </a:r>
          </a:p>
          <a:p>
            <a:pPr marL="285750" indent="-285750">
              <a:buFont typeface="System Font Regular"/>
              <a:buChar char="—"/>
            </a:pPr>
            <a:r>
              <a:rPr lang="en-US" sz="1600" dirty="0"/>
              <a:t>Additions include:</a:t>
            </a:r>
          </a:p>
          <a:p>
            <a:pPr marL="285750" lvl="1" indent="-285750">
              <a:buFont typeface="System Font Regular"/>
              <a:buChar char="—"/>
            </a:pPr>
            <a:r>
              <a:rPr lang="en-US" sz="1300" dirty="0" err="1"/>
              <a:t>Xx</a:t>
            </a:r>
            <a:r>
              <a:rPr lang="en-US" sz="13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90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Stop, HANK time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5EC784B-F435-4175-A8D5-D840FB9A8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 lnSpcReduction="10000"/>
              </a:bodyPr>
              <a:lstStyle/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The HANK Model is written in continuous rather than discrete time.</a:t>
                </a:r>
              </a:p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Continuous time dynamic programming is essentially the same as discrete time dynamic programming.</a:t>
                </a:r>
              </a:p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It is used in the HANK paper (and others) because it can simplify some parts of the solution.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300" dirty="0"/>
                  <a:t>Borrowing constraints only show up in boundary conditions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300" dirty="0"/>
                  <a:t>FOCs are “static” and can be computed by hand.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300" dirty="0"/>
                  <a:t>Matrix operations are more simple than the discrete case.</a:t>
                </a:r>
              </a:p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There are two adjustments needed to work in continuous time:</a:t>
                </a:r>
              </a:p>
              <a:p>
                <a:pPr marL="285750" lvl="1" indent="-285750">
                  <a:buFont typeface="+mj-lt"/>
                  <a:buAutoNum type="arabicPeriod"/>
                </a:pPr>
                <a:r>
                  <a:rPr lang="en-US" sz="1000" dirty="0"/>
                  <a:t>The Bellman equation is written as a present value and a continuation value in terms of a change in time (</a:t>
                </a:r>
                <a:r>
                  <a:rPr lang="en-US" sz="1000" dirty="0" err="1"/>
                  <a:t>e.g</a:t>
                </a:r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AU" sz="1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AU" sz="1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000" dirty="0"/>
                  <a:t> as a difference equation. This difference Bellman is then reworked and the limit taken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AU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1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000" dirty="0"/>
                  <a:t> which yields the continuous time Hamilton-Jacobi-Bellman (HJB) equation.</a:t>
                </a:r>
              </a:p>
              <a:p>
                <a:pPr marL="285750" lvl="1" indent="-285750">
                  <a:buFont typeface="+mj-lt"/>
                  <a:buAutoNum type="arabicPeriod"/>
                </a:pPr>
                <a:r>
                  <a:rPr lang="en-US" sz="1000" dirty="0"/>
                  <a:t>Treatment of stochastic processes must be done through a </a:t>
                </a:r>
                <a:r>
                  <a:rPr lang="en-US" sz="1000" i="1" dirty="0"/>
                  <a:t>Kolmogorov forward equation</a:t>
                </a:r>
                <a:r>
                  <a:rPr lang="en-US" sz="1000" dirty="0"/>
                  <a:t> which characterize continuous-time Markov processes as the probability of dispersion of the variable by time </a:t>
                </a:r>
                <a:r>
                  <a:rPr lang="en-US" sz="1000" i="1" dirty="0"/>
                  <a:t>x</a:t>
                </a:r>
                <a:r>
                  <a:rPr lang="en-US" sz="1000" dirty="0"/>
                  <a:t>.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600" dirty="0">
                    <a:solidFill>
                      <a:schemeClr val="accent1"/>
                    </a:solidFill>
                    <a:latin typeface="+mj-lt"/>
                  </a:rPr>
                  <a:t>The economic outcomes and intuition behind continuous time and discrete time models are the same.</a:t>
                </a:r>
              </a:p>
              <a:p>
                <a:pPr lvl="1"/>
                <a:endParaRPr lang="en-US" sz="1000" i="1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5EC784B-F435-4175-A8D5-D840FB9A8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42" t="-2141" r="-1345"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190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against the world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Comparing HANK against the data…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1012089"/>
      </p:ext>
    </p:extLst>
  </p:cSld>
  <p:clrMapOvr>
    <a:masterClrMapping/>
  </p:clrMapOvr>
</p:sld>
</file>

<file path=ppt/theme/theme1.xml><?xml version="1.0" encoding="utf-8"?>
<a:theme xmlns:a="http://schemas.openxmlformats.org/drawingml/2006/main" name="ANU Light">
  <a:themeElements>
    <a:clrScheme name="AN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E830E"/>
      </a:accent1>
      <a:accent2>
        <a:srgbClr val="DFC187"/>
      </a:accent2>
      <a:accent3>
        <a:srgbClr val="F5EDDE"/>
      </a:accent3>
      <a:accent4>
        <a:srgbClr val="BE4E0E"/>
      </a:accent4>
      <a:accent5>
        <a:srgbClr val="CB7352"/>
      </a:accent5>
      <a:accent6>
        <a:srgbClr val="F2DCD4"/>
      </a:accent6>
      <a:hlink>
        <a:srgbClr val="BE830E"/>
      </a:hlink>
      <a:folHlink>
        <a:srgbClr val="BE4E0E"/>
      </a:folHlink>
    </a:clrScheme>
    <a:fontScheme name="ANU">
      <a:majorFont>
        <a:latin typeface="Public Sans"/>
        <a:ea typeface=""/>
        <a:cs typeface=""/>
      </a:majorFont>
      <a:minorFont>
        <a:latin typeface="Public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U_Powerpoint_Light_v3" id="{768B2342-8F25-4BCF-A9F2-7F75F1A83BC8}" vid="{5D6854EF-C683-4EFA-B0BF-EA4FED5115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Notes xmlns="2906fbf8-e47d-4c21-be87-cb09cf1c70cb">DO NOT EDIT. DOWNLOAD FIRST.</Document_x0020_Notes>
    <FAQs xmlns="2906fbf8-e47d-4c21-be87-cb09cf1c70cb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09AC5283E95468D41B3B02A942082" ma:contentTypeVersion="11" ma:contentTypeDescription="Create a new document." ma:contentTypeScope="" ma:versionID="9f2fd859ed3886bf4e8522e511cd8b1a">
  <xsd:schema xmlns:xsd="http://www.w3.org/2001/XMLSchema" xmlns:xs="http://www.w3.org/2001/XMLSchema" xmlns:p="http://schemas.microsoft.com/office/2006/metadata/properties" xmlns:ns2="2906fbf8-e47d-4c21-be87-cb09cf1c70cb" xmlns:ns3="cd7196b5-af4d-4b5a-ba66-d723b2d8b01e" targetNamespace="http://schemas.microsoft.com/office/2006/metadata/properties" ma:root="true" ma:fieldsID="4c2e97acb550b7a71716bc90633103a3" ns2:_="" ns3:_="">
    <xsd:import namespace="2906fbf8-e47d-4c21-be87-cb09cf1c70cb"/>
    <xsd:import namespace="cd7196b5-af4d-4b5a-ba66-d723b2d8b0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FAQs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ocument_x0020_Notes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6fbf8-e47d-4c21-be87-cb09cf1c70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FAQs" ma:index="10" ma:displayName="FAQs" ma:internalName="FAQs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Document_x0020_Notes" ma:index="18" ma:displayName="IMPORTANT" ma:description="DO NOT EDIT. DOWNLOAD FIRST" ma:format="Dropdown" ma:internalName="Document_x0020_Not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196b5-af4d-4b5a-ba66-d723b2d8b0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55D042-D8B3-4BE3-86DE-6019F96E2850}">
  <ds:schemaRefs>
    <ds:schemaRef ds:uri="http://schemas.microsoft.com/office/2006/metadata/properties"/>
    <ds:schemaRef ds:uri="http://schemas.microsoft.com/office/infopath/2007/PartnerControls"/>
    <ds:schemaRef ds:uri="2906fbf8-e47d-4c21-be87-cb09cf1c70cb"/>
  </ds:schemaRefs>
</ds:datastoreItem>
</file>

<file path=customXml/itemProps2.xml><?xml version="1.0" encoding="utf-8"?>
<ds:datastoreItem xmlns:ds="http://schemas.openxmlformats.org/officeDocument/2006/customXml" ds:itemID="{D242CD11-9905-45C0-AA8E-EE5B79DEFB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907515-A130-47C0-811F-983FB39E4B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6fbf8-e47d-4c21-be87-cb09cf1c70cb"/>
    <ds:schemaRef ds:uri="cd7196b5-af4d-4b5a-ba66-d723b2d8b0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484</Words>
  <Application>Microsoft Macintosh PowerPoint</Application>
  <PresentationFormat>On-screen Show (16:9)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Public Sans</vt:lpstr>
      <vt:lpstr>Public Sans Light</vt:lpstr>
      <vt:lpstr>Sofia Pro Light</vt:lpstr>
      <vt:lpstr>System Font Regular</vt:lpstr>
      <vt:lpstr>Arial</vt:lpstr>
      <vt:lpstr>Calibri</vt:lpstr>
      <vt:lpstr>Cambria Math</vt:lpstr>
      <vt:lpstr>Times New Roman</vt:lpstr>
      <vt:lpstr>ANU Light</vt:lpstr>
      <vt:lpstr>PowerPoint Presentation</vt:lpstr>
      <vt:lpstr>PowerPoint Presentation</vt:lpstr>
      <vt:lpstr>Who the f**** is hank?</vt:lpstr>
      <vt:lpstr>PowerPoint Presentation</vt:lpstr>
      <vt:lpstr>PowerPoint Presentation</vt:lpstr>
      <vt:lpstr>The HANK MODEL</vt:lpstr>
      <vt:lpstr>HANK Basics</vt:lpstr>
      <vt:lpstr>Stop, HANK time</vt:lpstr>
      <vt:lpstr>HANK against the world</vt:lpstr>
      <vt:lpstr>HANK Solution</vt:lpstr>
      <vt:lpstr>Policy Implications of HANK</vt:lpstr>
      <vt:lpstr>Monetary transmission under HANK</vt:lpstr>
      <vt:lpstr>HANK and Taylor, sitting in a tree…</vt:lpstr>
      <vt:lpstr>Fiscal &amp; monetary policy under HANK</vt:lpstr>
      <vt:lpstr>HANK living hand-to-mouth</vt:lpstr>
      <vt:lpstr>Discussion</vt:lpstr>
      <vt:lpstr>Lucas vs HANK</vt:lpstr>
      <vt:lpstr>Micro-basis: Sticky prices</vt:lpstr>
      <vt:lpstr>Micro-basis: Quadratic illiquid pricing</vt:lpstr>
      <vt:lpstr>THANK YOU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Research Question</dc:title>
  <dc:creator>Zishu Han</dc:creator>
  <cp:lastModifiedBy>Kai Wakerman Powell</cp:lastModifiedBy>
  <cp:revision>17</cp:revision>
  <dcterms:created xsi:type="dcterms:W3CDTF">2021-05-01T20:27:44Z</dcterms:created>
  <dcterms:modified xsi:type="dcterms:W3CDTF">2022-05-14T06:49:01Z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0x010100EF009AC5283E95468D41B3B02A942082</vt:lpwstr>
  </property>
</Properties>
</file>